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11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6/1/2016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6/1/2016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6/1/2016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6/1/2016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6/1/2016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6/1/2016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6/1/2016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6/1/2016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6/1/2016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6/1/2016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6/1/2016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6/1/2016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6/1/2016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6/1/2016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6/1/2016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6/1/2016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6/1/2016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6/1/2016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355" y="1731433"/>
            <a:ext cx="8825658" cy="2677648"/>
          </a:xfrm>
        </p:spPr>
        <p:txBody>
          <a:bodyPr/>
          <a:lstStyle/>
          <a:p>
            <a:r>
              <a:rPr lang="en-US" dirty="0" smtClean="0"/>
              <a:t/>
            </a:r>
            <a:br>
              <a:rPr lang="en-US" dirty="0" smtClean="0"/>
            </a:br>
            <a:r>
              <a:rPr lang="en-US" dirty="0"/>
              <a:t/>
            </a:r>
            <a:br>
              <a:rPr lang="en-US" dirty="0"/>
            </a:br>
            <a:r>
              <a:rPr lang="en-US" dirty="0" smtClean="0"/>
              <a:t/>
            </a:r>
            <a:br>
              <a:rPr lang="en-US" dirty="0" smtClean="0"/>
            </a:br>
            <a:r>
              <a:rPr lang="en-US" sz="4800" dirty="0" smtClean="0"/>
              <a:t>May 2016 Safety Focus Extra</a:t>
            </a:r>
            <a:br>
              <a:rPr lang="en-US" sz="4800" dirty="0" smtClean="0"/>
            </a:br>
            <a:r>
              <a:rPr lang="en-US" dirty="0"/>
              <a:t/>
            </a:r>
            <a:br>
              <a:rPr lang="en-US" dirty="0"/>
            </a:b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3022600" y="2628900"/>
            <a:ext cx="4876800" cy="3200399"/>
          </a:xfrm>
          <a:prstGeom prst="rect">
            <a:avLst/>
          </a:prstGeom>
        </p:spPr>
      </p:pic>
    </p:spTree>
    <p:extLst>
      <p:ext uri="{BB962C8B-B14F-4D97-AF65-F5344CB8AC3E}">
        <p14:creationId xmlns:p14="http://schemas.microsoft.com/office/powerpoint/2010/main" val="815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Simple Example:</a:t>
            </a:r>
            <a:br>
              <a:rPr lang="en-US" dirty="0" smtClean="0"/>
            </a:br>
            <a:r>
              <a:rPr lang="en-US" dirty="0" smtClean="0"/>
              <a:t> Cluttered to Organized</a:t>
            </a:r>
            <a:endParaRPr lang="en-US" dirty="0"/>
          </a:p>
        </p:txBody>
      </p:sp>
      <p:pic>
        <p:nvPicPr>
          <p:cNvPr id="5" name="Content Placeholder 4"/>
          <p:cNvPicPr>
            <a:picLocks noGrp="1" noChangeAspect="1"/>
          </p:cNvPicPr>
          <p:nvPr>
            <p:ph idx="1"/>
          </p:nvPr>
        </p:nvPicPr>
        <p:blipFill>
          <a:blip r:embed="rId2"/>
          <a:stretch>
            <a:fillRect/>
          </a:stretch>
        </p:blipFill>
        <p:spPr>
          <a:xfrm>
            <a:off x="1664496" y="2273107"/>
            <a:ext cx="2613020" cy="4419983"/>
          </a:xfrm>
          <a:prstGeom prst="rect">
            <a:avLst/>
          </a:prstGeom>
        </p:spPr>
      </p:pic>
      <p:pic>
        <p:nvPicPr>
          <p:cNvPr id="6" name="Picture 5"/>
          <p:cNvPicPr>
            <a:picLocks noChangeAspect="1"/>
          </p:cNvPicPr>
          <p:nvPr/>
        </p:nvPicPr>
        <p:blipFill>
          <a:blip r:embed="rId3"/>
          <a:stretch>
            <a:fillRect/>
          </a:stretch>
        </p:blipFill>
        <p:spPr>
          <a:xfrm>
            <a:off x="6080633" y="2273108"/>
            <a:ext cx="2926334" cy="4419983"/>
          </a:xfrm>
          <a:prstGeom prst="rect">
            <a:avLst/>
          </a:prstGeom>
        </p:spPr>
      </p:pic>
    </p:spTree>
    <p:extLst>
      <p:ext uri="{BB962C8B-B14F-4D97-AF65-F5344CB8AC3E}">
        <p14:creationId xmlns:p14="http://schemas.microsoft.com/office/powerpoint/2010/main" val="2880747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What’s in it for you?</a:t>
            </a:r>
            <a:endParaRPr lang="en-US" dirty="0"/>
          </a:p>
        </p:txBody>
      </p:sp>
      <p:sp>
        <p:nvSpPr>
          <p:cNvPr id="3" name="Content Placeholder 2"/>
          <p:cNvSpPr>
            <a:spLocks noGrp="1"/>
          </p:cNvSpPr>
          <p:nvPr>
            <p:ph idx="1"/>
          </p:nvPr>
        </p:nvSpPr>
        <p:spPr>
          <a:xfrm>
            <a:off x="1154954" y="2603500"/>
            <a:ext cx="8761412" cy="3416300"/>
          </a:xfrm>
        </p:spPr>
        <p:txBody>
          <a:bodyPr>
            <a:normAutofit fontScale="85000" lnSpcReduction="20000"/>
          </a:bodyPr>
          <a:lstStyle/>
          <a:p>
            <a:pPr marL="0" indent="0">
              <a:buNone/>
            </a:pPr>
            <a:endParaRPr lang="en-US" dirty="0" smtClean="0"/>
          </a:p>
          <a:p>
            <a:pPr marL="0" indent="0">
              <a:buNone/>
            </a:pPr>
            <a:r>
              <a:rPr lang="en-US" sz="1900" dirty="0" smtClean="0"/>
              <a:t>5s makes your lab safer and more pleasant to do research.</a:t>
            </a:r>
          </a:p>
          <a:p>
            <a:pPr marL="0" indent="0">
              <a:buNone/>
            </a:pPr>
            <a:endParaRPr lang="en-US" sz="1900" dirty="0" smtClean="0"/>
          </a:p>
          <a:p>
            <a:pPr marL="0" indent="0">
              <a:buNone/>
            </a:pPr>
            <a:r>
              <a:rPr lang="en-US" sz="1900" dirty="0" smtClean="0"/>
              <a:t>Together, cleaning and organizing the lab builds teamwork.</a:t>
            </a:r>
          </a:p>
          <a:p>
            <a:pPr marL="0" indent="0">
              <a:buNone/>
            </a:pPr>
            <a:endParaRPr lang="en-US" sz="1900" dirty="0" smtClean="0"/>
          </a:p>
          <a:p>
            <a:pPr marL="0" indent="0">
              <a:buNone/>
            </a:pPr>
            <a:r>
              <a:rPr lang="en-US" sz="1900" dirty="0" smtClean="0"/>
              <a:t>Increases efficiency, improves research, decreases stress.</a:t>
            </a:r>
          </a:p>
          <a:p>
            <a:pPr marL="0" indent="0">
              <a:buNone/>
            </a:pPr>
            <a:endParaRPr lang="en-US" sz="1900" dirty="0" smtClean="0"/>
          </a:p>
          <a:p>
            <a:pPr marL="0" indent="0">
              <a:buNone/>
            </a:pPr>
            <a:r>
              <a:rPr lang="en-US" sz="1900" dirty="0" smtClean="0"/>
              <a:t>Prepares you for future employment.</a:t>
            </a:r>
          </a:p>
          <a:p>
            <a:pPr marL="0" indent="0">
              <a:buNone/>
            </a:pPr>
            <a:endParaRPr lang="en-US" sz="1900" dirty="0" smtClean="0"/>
          </a:p>
          <a:p>
            <a:pPr marL="0" indent="0">
              <a:buNone/>
            </a:pPr>
            <a:r>
              <a:rPr lang="en-US" sz="1900" dirty="0" smtClean="0"/>
              <a:t>Reduces research costs, by maintaining equipment properly and maintaining proper equipment inventory. </a:t>
            </a:r>
          </a:p>
          <a:p>
            <a:pPr marL="0" indent="0">
              <a:buNone/>
            </a:pPr>
            <a:endParaRPr lang="en-US" dirty="0"/>
          </a:p>
          <a:p>
            <a:pPr marL="0" indent="0">
              <a:buNone/>
            </a:pPr>
            <a:endParaRPr lang="en-US" b="1" i="1" dirty="0"/>
          </a:p>
        </p:txBody>
      </p:sp>
    </p:spTree>
    <p:extLst>
      <p:ext uri="{BB962C8B-B14F-4D97-AF65-F5344CB8AC3E}">
        <p14:creationId xmlns:p14="http://schemas.microsoft.com/office/powerpoint/2010/main" val="1920766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further information contact the CPSPE Safety Office x 7478.</a:t>
            </a:r>
            <a:endParaRPr lang="en-US" dirty="0"/>
          </a:p>
        </p:txBody>
      </p:sp>
      <p:pic>
        <p:nvPicPr>
          <p:cNvPr id="6" name="Content Placeholder 5"/>
          <p:cNvPicPr>
            <a:picLocks noGrp="1" noChangeAspect="1"/>
          </p:cNvPicPr>
          <p:nvPr>
            <p:ph idx="1"/>
          </p:nvPr>
        </p:nvPicPr>
        <p:blipFill>
          <a:blip r:embed="rId2"/>
          <a:stretch>
            <a:fillRect/>
          </a:stretch>
        </p:blipFill>
        <p:spPr>
          <a:xfrm>
            <a:off x="3526630" y="3306762"/>
            <a:ext cx="4677569" cy="1552575"/>
          </a:xfrm>
          <a:prstGeom prst="rect">
            <a:avLst/>
          </a:prstGeom>
        </p:spPr>
      </p:pic>
    </p:spTree>
    <p:extLst>
      <p:ext uri="{BB962C8B-B14F-4D97-AF65-F5344CB8AC3E}">
        <p14:creationId xmlns:p14="http://schemas.microsoft.com/office/powerpoint/2010/main" val="2830242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What is 5S and why do we want to do it? </a:t>
            </a:r>
            <a:endParaRPr lang="en-US" sz="3200" dirty="0"/>
          </a:p>
        </p:txBody>
      </p:sp>
      <p:sp>
        <p:nvSpPr>
          <p:cNvPr id="5" name="Content Placeholder 4"/>
          <p:cNvSpPr>
            <a:spLocks noGrp="1"/>
          </p:cNvSpPr>
          <p:nvPr>
            <p:ph idx="1"/>
          </p:nvPr>
        </p:nvSpPr>
        <p:spPr/>
        <p:txBody>
          <a:bodyPr/>
          <a:lstStyle/>
          <a:p>
            <a:pPr marL="0" indent="0">
              <a:buNone/>
            </a:pPr>
            <a:r>
              <a:rPr lang="en-US" dirty="0" smtClean="0"/>
              <a:t>Simple but highly effective set of techniques that help organize and remove excess from your work environment through:</a:t>
            </a:r>
          </a:p>
          <a:p>
            <a:pPr marL="0" indent="0">
              <a:buNone/>
            </a:pPr>
            <a:endParaRPr lang="en-US" dirty="0" smtClean="0"/>
          </a:p>
          <a:p>
            <a:pPr lvl="1"/>
            <a:r>
              <a:rPr lang="en-US" dirty="0" smtClean="0"/>
              <a:t>Better workplace organization</a:t>
            </a:r>
          </a:p>
          <a:p>
            <a:pPr lvl="1"/>
            <a:r>
              <a:rPr lang="en-US" dirty="0" smtClean="0"/>
              <a:t>Visual communication and management</a:t>
            </a:r>
          </a:p>
          <a:p>
            <a:pPr lvl="1"/>
            <a:r>
              <a:rPr lang="en-US" dirty="0" smtClean="0"/>
              <a:t>Standardization</a:t>
            </a:r>
          </a:p>
          <a:p>
            <a:pPr lvl="1"/>
            <a:r>
              <a:rPr lang="en-US" dirty="0" smtClean="0"/>
              <a:t>General cleanliness</a:t>
            </a:r>
          </a:p>
          <a:p>
            <a:pPr lvl="1"/>
            <a:endParaRPr lang="en-US" dirty="0"/>
          </a:p>
          <a:p>
            <a:pPr marL="457200" lvl="1" indent="0" algn="ctr">
              <a:buNone/>
            </a:pPr>
            <a:r>
              <a:rPr lang="en-US" b="1" i="1" dirty="0" smtClean="0"/>
              <a:t>An unclean environment contains hidden risks for workers and equipment.</a:t>
            </a:r>
          </a:p>
        </p:txBody>
      </p:sp>
    </p:spTree>
    <p:extLst>
      <p:ext uri="{BB962C8B-B14F-4D97-AF65-F5344CB8AC3E}">
        <p14:creationId xmlns:p14="http://schemas.microsoft.com/office/powerpoint/2010/main" val="3786672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developed 5S?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1600" dirty="0" smtClean="0"/>
              <a:t>Originally developed by Hiroyuki Hirano for manufacturing companies in Japan, the principles of 5S translate well into the laboratory.  </a:t>
            </a:r>
          </a:p>
          <a:p>
            <a:pPr marL="0" indent="0">
              <a:buNone/>
            </a:pPr>
            <a:endParaRPr lang="en-US" sz="1600" dirty="0"/>
          </a:p>
          <a:p>
            <a:pPr marL="0" indent="0">
              <a:buNone/>
            </a:pPr>
            <a:r>
              <a:rPr lang="en-US" sz="1600" dirty="0" smtClean="0"/>
              <a:t>Almost any workplace environment will benefit from the structure and efficiency that this model provides.</a:t>
            </a:r>
          </a:p>
          <a:p>
            <a:pPr marL="0" indent="0">
              <a:buNone/>
            </a:pPr>
            <a:endParaRPr lang="en-US" sz="1600" dirty="0"/>
          </a:p>
          <a:p>
            <a:pPr marL="0" indent="0">
              <a:buNone/>
            </a:pPr>
            <a:r>
              <a:rPr lang="en-US" sz="1600" b="1" dirty="0" smtClean="0"/>
              <a:t>The 5S model has 5 principles:  </a:t>
            </a:r>
            <a:r>
              <a:rPr lang="en-US" sz="1600" dirty="0" smtClean="0"/>
              <a:t>Sort, Set in Order, Shine, Standardize and Sustain.  </a:t>
            </a:r>
            <a:endParaRPr lang="en-US" sz="1600" dirty="0"/>
          </a:p>
        </p:txBody>
      </p:sp>
    </p:spTree>
    <p:extLst>
      <p:ext uri="{BB962C8B-B14F-4D97-AF65-F5344CB8AC3E}">
        <p14:creationId xmlns:p14="http://schemas.microsoft.com/office/powerpoint/2010/main" val="3458530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Principles of 5S</a:t>
            </a:r>
            <a:endParaRPr lang="en-US" dirty="0"/>
          </a:p>
        </p:txBody>
      </p:sp>
      <p:pic>
        <p:nvPicPr>
          <p:cNvPr id="4" name="Content Placeholder 3"/>
          <p:cNvPicPr>
            <a:picLocks noGrp="1" noChangeAspect="1"/>
          </p:cNvPicPr>
          <p:nvPr>
            <p:ph idx="1"/>
          </p:nvPr>
        </p:nvPicPr>
        <p:blipFill>
          <a:blip r:embed="rId2"/>
          <a:stretch>
            <a:fillRect/>
          </a:stretch>
        </p:blipFill>
        <p:spPr>
          <a:xfrm>
            <a:off x="5958750" y="2425427"/>
            <a:ext cx="5232400" cy="4270376"/>
          </a:xfrm>
          <a:prstGeom prst="rect">
            <a:avLst/>
          </a:prstGeom>
        </p:spPr>
      </p:pic>
      <p:pic>
        <p:nvPicPr>
          <p:cNvPr id="5" name="Content Placeholder 5"/>
          <p:cNvPicPr>
            <a:picLocks noChangeAspect="1"/>
          </p:cNvPicPr>
          <p:nvPr/>
        </p:nvPicPr>
        <p:blipFill>
          <a:blip r:embed="rId3"/>
          <a:stretch>
            <a:fillRect/>
          </a:stretch>
        </p:blipFill>
        <p:spPr>
          <a:xfrm>
            <a:off x="1450815" y="2852465"/>
            <a:ext cx="3416300" cy="3416300"/>
          </a:xfrm>
          <a:prstGeom prst="rect">
            <a:avLst/>
          </a:prstGeom>
        </p:spPr>
      </p:pic>
    </p:spTree>
    <p:extLst>
      <p:ext uri="{BB962C8B-B14F-4D97-AF65-F5344CB8AC3E}">
        <p14:creationId xmlns:p14="http://schemas.microsoft.com/office/powerpoint/2010/main" val="3458318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SORT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b="1" dirty="0" smtClean="0"/>
          </a:p>
          <a:p>
            <a:pPr marL="0" indent="0">
              <a:buNone/>
            </a:pPr>
            <a:r>
              <a:rPr lang="en-US" sz="2100" b="1" dirty="0" smtClean="0"/>
              <a:t>Definition</a:t>
            </a:r>
            <a:r>
              <a:rPr lang="en-US" sz="2100" dirty="0" smtClean="0"/>
              <a:t>: Examining the contents in an area and removing unnecessary items.</a:t>
            </a:r>
          </a:p>
          <a:p>
            <a:pPr marL="0" indent="0">
              <a:buNone/>
            </a:pPr>
            <a:endParaRPr lang="en-US" sz="2100" dirty="0" smtClean="0"/>
          </a:p>
          <a:p>
            <a:pPr marL="0" indent="0">
              <a:buNone/>
            </a:pPr>
            <a:r>
              <a:rPr lang="en-US" sz="2100" b="1" dirty="0" smtClean="0"/>
              <a:t>What to do</a:t>
            </a:r>
            <a:r>
              <a:rPr lang="en-US" sz="2100" dirty="0" smtClean="0"/>
              <a:t>:  Do not keep anything that is unnecessary to your workplace.  Ex: Old samples that are no longer relevant, chemicals that have expired, equipment and electronics that are broken or obsolete.  Remember to “sort” through all drawers and cabinets. </a:t>
            </a:r>
          </a:p>
          <a:p>
            <a:pPr marL="0" indent="0">
              <a:buNone/>
            </a:pPr>
            <a:endParaRPr lang="en-US" sz="2100" dirty="0" smtClean="0"/>
          </a:p>
          <a:p>
            <a:pPr marL="0" indent="0">
              <a:buNone/>
            </a:pPr>
            <a:r>
              <a:rPr lang="en-US" sz="2100" b="1" dirty="0" smtClean="0"/>
              <a:t>Why</a:t>
            </a:r>
            <a:r>
              <a:rPr lang="en-US" sz="2100" dirty="0" smtClean="0"/>
              <a:t>: Storage space for necessary items and usable workspace are both increased.  Important items are more easily found.</a:t>
            </a:r>
          </a:p>
          <a:p>
            <a:pPr marL="0" indent="0">
              <a:buNone/>
            </a:pPr>
            <a:endParaRPr lang="en-US" sz="2100" dirty="0" smtClean="0"/>
          </a:p>
          <a:p>
            <a:pPr marL="0" indent="0">
              <a:buNone/>
            </a:pPr>
            <a:r>
              <a:rPr lang="en-US" sz="2100" b="1" dirty="0" smtClean="0"/>
              <a:t>Problems avoided</a:t>
            </a:r>
            <a:r>
              <a:rPr lang="en-US" sz="2100" dirty="0" smtClean="0"/>
              <a:t>: Clutter in the workplace, time wasted looking for items, lack of storage space and usable work surfaces.</a:t>
            </a:r>
          </a:p>
          <a:p>
            <a:pPr marL="0" indent="0">
              <a:buNone/>
            </a:pPr>
            <a:endParaRPr lang="en-US" sz="2100" dirty="0" smtClean="0"/>
          </a:p>
        </p:txBody>
      </p:sp>
    </p:spTree>
    <p:extLst>
      <p:ext uri="{BB962C8B-B14F-4D97-AF65-F5344CB8AC3E}">
        <p14:creationId xmlns:p14="http://schemas.microsoft.com/office/powerpoint/2010/main" val="2954196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 IN ORDER</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b="1" dirty="0" smtClean="0"/>
          </a:p>
          <a:p>
            <a:pPr marL="0" indent="0">
              <a:buNone/>
            </a:pPr>
            <a:r>
              <a:rPr lang="en-US" sz="2600" b="1" dirty="0" smtClean="0"/>
              <a:t>Definition</a:t>
            </a:r>
            <a:r>
              <a:rPr lang="en-US" sz="2600" dirty="0" smtClean="0"/>
              <a:t>: Arranging items for easy and efficient access in their place of use.  </a:t>
            </a:r>
          </a:p>
          <a:p>
            <a:pPr marL="0" indent="0">
              <a:buNone/>
            </a:pPr>
            <a:endParaRPr lang="en-US" sz="2600" b="1" dirty="0" smtClean="0"/>
          </a:p>
          <a:p>
            <a:pPr marL="0" indent="0">
              <a:buNone/>
            </a:pPr>
            <a:r>
              <a:rPr lang="en-US" sz="2600" b="1" dirty="0" smtClean="0"/>
              <a:t>What to do</a:t>
            </a:r>
            <a:r>
              <a:rPr lang="en-US" sz="2600" dirty="0" smtClean="0"/>
              <a:t>: Place tools or other items near the equipment with which it is associated.  Put most frequently needed items in quickly accessible areas.  Store infrequently used items in longer term storage areas.  Keep related items together in the same place.</a:t>
            </a:r>
          </a:p>
          <a:p>
            <a:pPr marL="0" indent="0">
              <a:buNone/>
            </a:pPr>
            <a:endParaRPr lang="en-US" sz="2600" dirty="0"/>
          </a:p>
          <a:p>
            <a:pPr marL="0" indent="0">
              <a:buNone/>
            </a:pPr>
            <a:r>
              <a:rPr lang="en-US" sz="2600" b="1" dirty="0" smtClean="0"/>
              <a:t>Why</a:t>
            </a:r>
            <a:r>
              <a:rPr lang="en-US" sz="2600" dirty="0" smtClean="0"/>
              <a:t>: Items become easier to find.  Readily discernable when replacement items are necessary.  Improved efficiency while working.</a:t>
            </a:r>
          </a:p>
          <a:p>
            <a:pPr marL="0" indent="0">
              <a:buNone/>
            </a:pPr>
            <a:endParaRPr lang="en-US" sz="2600" dirty="0"/>
          </a:p>
          <a:p>
            <a:pPr marL="0" indent="0">
              <a:buNone/>
            </a:pPr>
            <a:r>
              <a:rPr lang="en-US" sz="2600" b="1" dirty="0" smtClean="0"/>
              <a:t>Problems avoided</a:t>
            </a:r>
            <a:r>
              <a:rPr lang="en-US" sz="2600" dirty="0" smtClean="0"/>
              <a:t>: Waste in time searching, excess inventory ordering</a:t>
            </a:r>
            <a:r>
              <a:rPr lang="en-US" dirty="0" smtClean="0"/>
              <a:t>.</a:t>
            </a:r>
            <a:endParaRPr lang="en-US" dirty="0"/>
          </a:p>
        </p:txBody>
      </p:sp>
    </p:spTree>
    <p:extLst>
      <p:ext uri="{BB962C8B-B14F-4D97-AF65-F5344CB8AC3E}">
        <p14:creationId xmlns:p14="http://schemas.microsoft.com/office/powerpoint/2010/main" val="2998464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SHINE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b="1" dirty="0" smtClean="0"/>
          </a:p>
          <a:p>
            <a:pPr marL="0" indent="0">
              <a:buNone/>
            </a:pPr>
            <a:r>
              <a:rPr lang="en-US" sz="2600" b="1" dirty="0" smtClean="0"/>
              <a:t>Definition</a:t>
            </a:r>
            <a:r>
              <a:rPr lang="en-US" sz="2600" dirty="0" smtClean="0"/>
              <a:t>: Cleaning everything in the work area.</a:t>
            </a:r>
          </a:p>
          <a:p>
            <a:pPr marL="0" indent="0">
              <a:buNone/>
            </a:pPr>
            <a:endParaRPr lang="en-US" sz="2600" dirty="0" smtClean="0"/>
          </a:p>
          <a:p>
            <a:pPr marL="0" indent="0">
              <a:buNone/>
            </a:pPr>
            <a:r>
              <a:rPr lang="en-US" sz="2600" b="1" dirty="0" smtClean="0"/>
              <a:t>What to do:</a:t>
            </a:r>
            <a:r>
              <a:rPr lang="en-US" sz="2600" dirty="0" smtClean="0"/>
              <a:t> Sweep up debris on floors, wipe up spills within hoods and on work surfaces, clean equipment thoroughly when finished using it, throw trash away.</a:t>
            </a:r>
          </a:p>
          <a:p>
            <a:pPr marL="0" indent="0">
              <a:buNone/>
            </a:pPr>
            <a:endParaRPr lang="en-US" sz="2600" b="1" dirty="0"/>
          </a:p>
          <a:p>
            <a:pPr marL="0" indent="0">
              <a:buNone/>
            </a:pPr>
            <a:r>
              <a:rPr lang="en-US" sz="2600" b="1" dirty="0" smtClean="0"/>
              <a:t>Why</a:t>
            </a:r>
            <a:r>
              <a:rPr lang="en-US" sz="2600" dirty="0" smtClean="0"/>
              <a:t>: Cleaning helps ensure that the area &amp; equipment are maintained in working order, and reduces the potential for contamination.  </a:t>
            </a:r>
          </a:p>
          <a:p>
            <a:pPr marL="0" indent="0">
              <a:buNone/>
            </a:pPr>
            <a:endParaRPr lang="en-US" sz="2600" dirty="0"/>
          </a:p>
          <a:p>
            <a:pPr marL="0" indent="0">
              <a:buNone/>
            </a:pPr>
            <a:r>
              <a:rPr lang="en-US" sz="2600" b="1" dirty="0" smtClean="0"/>
              <a:t>Problems avoided</a:t>
            </a:r>
            <a:r>
              <a:rPr lang="en-US" sz="2600" dirty="0" smtClean="0"/>
              <a:t>: Safety issues, low morale, costs for equipment maintenance</a:t>
            </a:r>
            <a:r>
              <a:rPr lang="en-US" dirty="0" smtClean="0"/>
              <a:t>.  </a:t>
            </a:r>
            <a:endParaRPr lang="en-US" dirty="0"/>
          </a:p>
        </p:txBody>
      </p:sp>
    </p:spTree>
    <p:extLst>
      <p:ext uri="{BB962C8B-B14F-4D97-AF65-F5344CB8AC3E}">
        <p14:creationId xmlns:p14="http://schemas.microsoft.com/office/powerpoint/2010/main" val="4213793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STANDARDIZE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p>
          <a:p>
            <a:pPr marL="0" indent="0">
              <a:buNone/>
            </a:pPr>
            <a:r>
              <a:rPr lang="en-US" sz="1900" b="1" dirty="0" smtClean="0"/>
              <a:t>Definition</a:t>
            </a:r>
            <a:r>
              <a:rPr lang="en-US" sz="1900" dirty="0" smtClean="0"/>
              <a:t>: Using identical items and / or creating standard practices</a:t>
            </a:r>
          </a:p>
          <a:p>
            <a:pPr marL="0" indent="0">
              <a:buNone/>
            </a:pPr>
            <a:endParaRPr lang="en-US" sz="1900" dirty="0" smtClean="0"/>
          </a:p>
          <a:p>
            <a:pPr marL="0" indent="0">
              <a:buNone/>
            </a:pPr>
            <a:r>
              <a:rPr lang="en-US" sz="1900" b="1" dirty="0" smtClean="0"/>
              <a:t>What to do</a:t>
            </a:r>
            <a:r>
              <a:rPr lang="en-US" sz="1900" dirty="0" smtClean="0"/>
              <a:t>: Make items and practices uniform wherever possible within the group.  Write Standard Operating Procedures for equipment and routine activities.</a:t>
            </a:r>
          </a:p>
          <a:p>
            <a:pPr marL="0" indent="0">
              <a:buNone/>
            </a:pPr>
            <a:endParaRPr lang="en-US" sz="1900" dirty="0"/>
          </a:p>
          <a:p>
            <a:pPr marL="0" indent="0">
              <a:buNone/>
            </a:pPr>
            <a:r>
              <a:rPr lang="en-US" sz="1900" b="1" dirty="0" smtClean="0"/>
              <a:t>Why</a:t>
            </a:r>
            <a:r>
              <a:rPr lang="en-US" sz="1900" dirty="0" smtClean="0"/>
              <a:t>: Commonality helps improve visibility of when something is out-of-place, or performed in an incorrect and potentially unsafe manner.  Reduces unnecessary exceptions to the rules.</a:t>
            </a:r>
          </a:p>
          <a:p>
            <a:pPr marL="0" indent="0">
              <a:buNone/>
            </a:pPr>
            <a:endParaRPr lang="en-US" sz="1900" dirty="0"/>
          </a:p>
          <a:p>
            <a:pPr marL="0" indent="0">
              <a:buNone/>
            </a:pPr>
            <a:r>
              <a:rPr lang="en-US" sz="1900" b="1" dirty="0" smtClean="0"/>
              <a:t>Problems avoided</a:t>
            </a:r>
            <a:r>
              <a:rPr lang="en-US" sz="1900" dirty="0" smtClean="0"/>
              <a:t>: Loss of knowledge during transfer, uncertainty on activities and items within the laboratory.</a:t>
            </a:r>
            <a:endParaRPr lang="en-US" sz="1900" dirty="0"/>
          </a:p>
        </p:txBody>
      </p:sp>
    </p:spTree>
    <p:extLst>
      <p:ext uri="{BB962C8B-B14F-4D97-AF65-F5344CB8AC3E}">
        <p14:creationId xmlns:p14="http://schemas.microsoft.com/office/powerpoint/2010/main" val="958502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SUSTAIN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b="1" dirty="0" smtClean="0"/>
          </a:p>
          <a:p>
            <a:pPr marL="0" indent="0">
              <a:buNone/>
            </a:pPr>
            <a:r>
              <a:rPr lang="en-US" sz="1700" b="1" dirty="0" smtClean="0"/>
              <a:t>Definition: </a:t>
            </a:r>
            <a:r>
              <a:rPr lang="en-US" sz="1700" dirty="0" smtClean="0"/>
              <a:t>Maintaining the improvements brought through the first four S principles.</a:t>
            </a:r>
          </a:p>
          <a:p>
            <a:pPr marL="0" indent="0">
              <a:buNone/>
            </a:pPr>
            <a:endParaRPr lang="en-US" sz="1700" dirty="0" smtClean="0"/>
          </a:p>
          <a:p>
            <a:pPr marL="0" indent="0">
              <a:buNone/>
            </a:pPr>
            <a:r>
              <a:rPr lang="en-US" sz="1700" b="1" dirty="0" smtClean="0"/>
              <a:t>What to do: </a:t>
            </a:r>
            <a:r>
              <a:rPr lang="en-US" sz="1700" dirty="0" smtClean="0"/>
              <a:t>Set </a:t>
            </a:r>
            <a:r>
              <a:rPr lang="en-US" sz="1700" dirty="0"/>
              <a:t>aside 5 minutes everyday to clean your </a:t>
            </a:r>
            <a:r>
              <a:rPr lang="en-US" sz="1700" dirty="0" smtClean="0"/>
              <a:t>workspace and put everything away properly.  Once a month, re-evaluate the entire laboratory for Sort, Set in Order, Shine, and Standardize, and address issues as they are found.</a:t>
            </a:r>
          </a:p>
          <a:p>
            <a:pPr marL="0" indent="0">
              <a:buNone/>
            </a:pPr>
            <a:endParaRPr lang="en-US" sz="1700" b="1" dirty="0"/>
          </a:p>
          <a:p>
            <a:pPr marL="0" indent="0">
              <a:buNone/>
            </a:pPr>
            <a:r>
              <a:rPr lang="en-US" sz="1700" b="1" dirty="0" smtClean="0"/>
              <a:t>Why</a:t>
            </a:r>
            <a:r>
              <a:rPr lang="en-US" sz="1700" dirty="0" smtClean="0"/>
              <a:t>: The improvements will not last without investing time in their upkeep.  </a:t>
            </a:r>
            <a:endParaRPr lang="en-US" sz="1700" dirty="0"/>
          </a:p>
          <a:p>
            <a:pPr marL="0" indent="0">
              <a:buNone/>
            </a:pPr>
            <a:endParaRPr lang="en-US" sz="1700" dirty="0" smtClean="0"/>
          </a:p>
          <a:p>
            <a:pPr marL="0" indent="0">
              <a:buNone/>
            </a:pPr>
            <a:r>
              <a:rPr lang="en-US" sz="1700" b="1" dirty="0" smtClean="0"/>
              <a:t>Problems avoided</a:t>
            </a:r>
            <a:r>
              <a:rPr lang="en-US" sz="1700" dirty="0" smtClean="0"/>
              <a:t>: Safety issues, clutter, chaos &amp; bad communications.</a:t>
            </a:r>
            <a:endParaRPr lang="en-US" sz="1700" dirty="0"/>
          </a:p>
        </p:txBody>
      </p:sp>
    </p:spTree>
    <p:extLst>
      <p:ext uri="{BB962C8B-B14F-4D97-AF65-F5344CB8AC3E}">
        <p14:creationId xmlns:p14="http://schemas.microsoft.com/office/powerpoint/2010/main" val="3329695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3209</TotalTime>
  <Words>643</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 Boardroom</vt:lpstr>
      <vt:lpstr>   May 2016 Safety Focus Extra   </vt:lpstr>
      <vt:lpstr>What is 5S and why do we want to do it? </vt:lpstr>
      <vt:lpstr>Who developed 5S?</vt:lpstr>
      <vt:lpstr>Principles of 5S</vt:lpstr>
      <vt:lpstr>SORT</vt:lpstr>
      <vt:lpstr>SET IN ORDER</vt:lpstr>
      <vt:lpstr>SHINE</vt:lpstr>
      <vt:lpstr>STANDARDIZE</vt:lpstr>
      <vt:lpstr>SUSTAIN</vt:lpstr>
      <vt:lpstr>Simple Example:  Cluttered to Organized</vt:lpstr>
      <vt:lpstr>What’s in it for you?</vt:lpstr>
      <vt:lpstr>For further information contact the CPSPE Safety Office x 7478.</vt:lpstr>
    </vt:vector>
  </TitlesOfParts>
  <Company>The University of Akron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2016 Safety Focus</dc:title>
  <dc:creator>Woolf,Diana</dc:creator>
  <cp:lastModifiedBy>Woolf,Diana</cp:lastModifiedBy>
  <cp:revision>29</cp:revision>
  <dcterms:created xsi:type="dcterms:W3CDTF">2016-05-25T18:26:22Z</dcterms:created>
  <dcterms:modified xsi:type="dcterms:W3CDTF">2016-06-01T13:51:49Z</dcterms:modified>
</cp:coreProperties>
</file>